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1" r:id="rId3"/>
    <p:sldId id="280" r:id="rId4"/>
    <p:sldId id="276" r:id="rId5"/>
    <p:sldId id="277" r:id="rId6"/>
    <p:sldId id="278" r:id="rId7"/>
    <p:sldId id="279" r:id="rId8"/>
    <p:sldId id="266" r:id="rId9"/>
    <p:sldId id="257" r:id="rId10"/>
    <p:sldId id="258" r:id="rId11"/>
    <p:sldId id="262" r:id="rId12"/>
    <p:sldId id="263" r:id="rId13"/>
    <p:sldId id="259" r:id="rId14"/>
    <p:sldId id="260" r:id="rId15"/>
    <p:sldId id="261" r:id="rId16"/>
    <p:sldId id="269" r:id="rId17"/>
    <p:sldId id="268" r:id="rId18"/>
    <p:sldId id="272" r:id="rId19"/>
    <p:sldId id="267" r:id="rId20"/>
    <p:sldId id="271" r:id="rId21"/>
    <p:sldId id="270" r:id="rId22"/>
    <p:sldId id="27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403" autoAdjust="0"/>
  </p:normalViewPr>
  <p:slideViewPr>
    <p:cSldViewPr>
      <p:cViewPr varScale="1">
        <p:scale>
          <a:sx n="64" d="100"/>
          <a:sy n="64" d="100"/>
        </p:scale>
        <p:origin x="-3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29BEE9-89B3-422C-BA34-20E2F80ADBA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AD07C2-2051-44EB-B113-E620656A316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ACABEC-C0B4-43A5-993C-AD70AC27DA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D1537E-5FE0-4848-A159-E8E5621EE29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A59ECB-4C0E-4AC0-9AFA-7E68D78F0A0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18B166-AA70-46E7-8609-20F1F075BA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3465E8-604D-4FA9-8CE5-09E3C2F8393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191A6EF-CA93-4982-BB6E-45994127BF3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F7D8E32-CB3A-4B4C-A512-82F4B8ADCAB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164284-68E1-4278-B224-ED3F5E27BDD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423418-8380-4BA5-ACEE-A8020673B6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100D265-A1A5-43BD-823E-F8D8D816ED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nhlbi.nih.gov/health/dci/Diseases/Atherosclerosis/Atherosclerosis_WhatI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cdonalds.com/us/en/food/product_nutrition.sandwiches.255.Big-Mac.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subway.com/menu/Product.aspx?CC=USA&amp;LC=ENG&amp;ProductId=1&amp;MenuId=35&amp;MenuTypeId=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mtClean="0"/>
              <a:t>What are Fats?</a:t>
            </a:r>
          </a:p>
        </p:txBody>
      </p:sp>
    </p:spTree>
    <p:extLst>
      <p:ext uri="{BB962C8B-B14F-4D97-AF65-F5344CB8AC3E}">
        <p14:creationId xmlns:p14="http://schemas.microsoft.com/office/powerpoint/2010/main" val="1949287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smtClean="0"/>
              <a:t>Types of Fats</a:t>
            </a:r>
          </a:p>
        </p:txBody>
      </p:sp>
      <p:sp>
        <p:nvSpPr>
          <p:cNvPr id="19458" name="Rectangle 3"/>
          <p:cNvSpPr>
            <a:spLocks noGrp="1" noChangeArrowheads="1"/>
          </p:cNvSpPr>
          <p:nvPr>
            <p:ph type="body" idx="1"/>
          </p:nvPr>
        </p:nvSpPr>
        <p:spPr/>
        <p:txBody>
          <a:bodyPr/>
          <a:lstStyle/>
          <a:p>
            <a:pPr eaLnBrk="1" hangingPunct="1"/>
            <a:r>
              <a:rPr lang="en-US" u="sng" dirty="0" smtClean="0"/>
              <a:t>Saturated Fats</a:t>
            </a:r>
            <a:endParaRPr lang="en-US" dirty="0" smtClean="0"/>
          </a:p>
          <a:p>
            <a:pPr eaLnBrk="1" hangingPunct="1"/>
            <a:r>
              <a:rPr lang="en-US" dirty="0" smtClean="0"/>
              <a:t>Fats that are usually </a:t>
            </a:r>
            <a:r>
              <a:rPr lang="en-US" u="sng" dirty="0" smtClean="0"/>
              <a:t>solid or semi solid</a:t>
            </a:r>
            <a:r>
              <a:rPr lang="en-US" dirty="0" smtClean="0"/>
              <a:t> at room temperature. Think of butter…</a:t>
            </a:r>
          </a:p>
          <a:p>
            <a:pPr eaLnBrk="1" hangingPunct="1"/>
            <a:r>
              <a:rPr lang="en-US" dirty="0" smtClean="0"/>
              <a:t>Found in animal products (i.e. butter, lard, and dairy products)</a:t>
            </a:r>
          </a:p>
          <a:p>
            <a:pPr eaLnBrk="1" hangingPunct="1"/>
            <a:r>
              <a:rPr lang="en-US" dirty="0" smtClean="0"/>
              <a:t>This type of fat can be </a:t>
            </a:r>
            <a:r>
              <a:rPr lang="en-US" u="sng" dirty="0" smtClean="0"/>
              <a:t>harmful</a:t>
            </a:r>
            <a:r>
              <a:rPr lang="en-US" dirty="0" smtClean="0"/>
              <a:t> to your health!</a:t>
            </a:r>
          </a:p>
          <a:p>
            <a:pPr eaLnBrk="1" hangingPunct="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smtClean="0"/>
              <a:t>Types of Fats </a:t>
            </a:r>
            <a:r>
              <a:rPr lang="en-US" i="1" smtClean="0"/>
              <a:t>Contd.</a:t>
            </a:r>
          </a:p>
        </p:txBody>
      </p:sp>
      <p:sp>
        <p:nvSpPr>
          <p:cNvPr id="20482" name="Rectangle 3"/>
          <p:cNvSpPr>
            <a:spLocks noGrp="1" noChangeArrowheads="1"/>
          </p:cNvSpPr>
          <p:nvPr>
            <p:ph type="body" idx="1"/>
          </p:nvPr>
        </p:nvSpPr>
        <p:spPr/>
        <p:txBody>
          <a:bodyPr/>
          <a:lstStyle/>
          <a:p>
            <a:pPr eaLnBrk="1" hangingPunct="1"/>
            <a:r>
              <a:rPr lang="en-US" u="sng" smtClean="0"/>
              <a:t>Unsaturated Fats</a:t>
            </a:r>
            <a:r>
              <a:rPr lang="en-US" smtClean="0"/>
              <a:t>—Fats that are usually </a:t>
            </a:r>
            <a:r>
              <a:rPr lang="en-US" u="sng" smtClean="0"/>
              <a:t>liquid</a:t>
            </a:r>
            <a:r>
              <a:rPr lang="en-US" smtClean="0"/>
              <a:t> at room temperature</a:t>
            </a:r>
          </a:p>
          <a:p>
            <a:pPr eaLnBrk="1" hangingPunct="1"/>
            <a:r>
              <a:rPr lang="en-US" smtClean="0"/>
              <a:t>This type of fat is found in </a:t>
            </a:r>
            <a:r>
              <a:rPr lang="en-US" u="sng" smtClean="0"/>
              <a:t>vegetable</a:t>
            </a:r>
            <a:r>
              <a:rPr lang="en-US" smtClean="0"/>
              <a:t> oils, </a:t>
            </a:r>
            <a:r>
              <a:rPr lang="en-US" u="sng" smtClean="0"/>
              <a:t>nuts</a:t>
            </a:r>
            <a:r>
              <a:rPr lang="en-US" smtClean="0"/>
              <a:t>, </a:t>
            </a:r>
            <a:r>
              <a:rPr lang="en-US" u="sng" smtClean="0"/>
              <a:t>seeds</a:t>
            </a:r>
            <a:r>
              <a:rPr lang="en-US" smtClean="0"/>
              <a:t>, as well as </a:t>
            </a:r>
            <a:r>
              <a:rPr lang="en-US" u="sng" smtClean="0"/>
              <a:t>seafood</a:t>
            </a:r>
            <a:r>
              <a:rPr lang="en-US" smtClean="0"/>
              <a:t>.</a:t>
            </a:r>
          </a:p>
          <a:p>
            <a:pPr eaLnBrk="1" hangingPunct="1"/>
            <a:r>
              <a:rPr lang="en-US" smtClean="0"/>
              <a:t>Unsaturated fats can help </a:t>
            </a:r>
            <a:r>
              <a:rPr lang="en-US" u="sng" smtClean="0"/>
              <a:t>fight</a:t>
            </a:r>
            <a:r>
              <a:rPr lang="en-US" smtClean="0"/>
              <a:t> heart disease!</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smtClean="0"/>
              <a:t>Types of Fats </a:t>
            </a:r>
            <a:r>
              <a:rPr lang="en-US" i="1" smtClean="0"/>
              <a:t>Contd</a:t>
            </a:r>
            <a:r>
              <a:rPr lang="en-US" smtClean="0"/>
              <a:t>.</a:t>
            </a:r>
          </a:p>
        </p:txBody>
      </p:sp>
      <p:sp>
        <p:nvSpPr>
          <p:cNvPr id="21506" name="Rectangle 3"/>
          <p:cNvSpPr>
            <a:spLocks noGrp="1" noChangeArrowheads="1"/>
          </p:cNvSpPr>
          <p:nvPr>
            <p:ph type="body" idx="1"/>
          </p:nvPr>
        </p:nvSpPr>
        <p:spPr/>
        <p:txBody>
          <a:bodyPr/>
          <a:lstStyle/>
          <a:p>
            <a:pPr eaLnBrk="1" hangingPunct="1">
              <a:lnSpc>
                <a:spcPct val="90000"/>
              </a:lnSpc>
            </a:pPr>
            <a:r>
              <a:rPr lang="en-US" u="sng" smtClean="0"/>
              <a:t>Trans Fats</a:t>
            </a:r>
            <a:r>
              <a:rPr lang="en-US" smtClean="0"/>
              <a:t>—are made by manufacturers </a:t>
            </a:r>
            <a:r>
              <a:rPr lang="en-US" u="sng" smtClean="0"/>
              <a:t>adding</a:t>
            </a:r>
            <a:r>
              <a:rPr lang="en-US" smtClean="0"/>
              <a:t> hydrogen to the fat molecules in vegetable oils.</a:t>
            </a:r>
          </a:p>
          <a:p>
            <a:pPr eaLnBrk="1" hangingPunct="1">
              <a:lnSpc>
                <a:spcPct val="90000"/>
              </a:lnSpc>
            </a:pPr>
            <a:r>
              <a:rPr lang="en-US" smtClean="0"/>
              <a:t>Trans fats cause foods to stay fresher longer.</a:t>
            </a:r>
          </a:p>
          <a:p>
            <a:pPr eaLnBrk="1" hangingPunct="1">
              <a:lnSpc>
                <a:spcPct val="90000"/>
              </a:lnSpc>
            </a:pPr>
            <a:r>
              <a:rPr lang="en-US" smtClean="0"/>
              <a:t>Trans fats have little to </a:t>
            </a:r>
            <a:r>
              <a:rPr lang="en-US" u="sng" smtClean="0"/>
              <a:t>no benefits</a:t>
            </a:r>
            <a:r>
              <a:rPr lang="en-US" smtClean="0"/>
              <a:t> to health and are found in things like </a:t>
            </a:r>
            <a:r>
              <a:rPr lang="en-US" u="sng" smtClean="0"/>
              <a:t>margarine</a:t>
            </a:r>
            <a:r>
              <a:rPr lang="en-US" smtClean="0"/>
              <a:t>, </a:t>
            </a:r>
            <a:r>
              <a:rPr lang="en-US" u="sng" smtClean="0"/>
              <a:t>chips</a:t>
            </a:r>
            <a:r>
              <a:rPr lang="en-US" smtClean="0"/>
              <a:t>, and commercially </a:t>
            </a:r>
            <a:r>
              <a:rPr lang="en-US" u="sng" smtClean="0"/>
              <a:t>baked goods</a:t>
            </a:r>
            <a:r>
              <a:rPr lang="en-US"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dirty="0" smtClean="0"/>
              <a:t>What Are Sources of Fat?</a:t>
            </a:r>
          </a:p>
        </p:txBody>
      </p:sp>
      <p:sp>
        <p:nvSpPr>
          <p:cNvPr id="22530" name="Rectangle 3"/>
          <p:cNvSpPr>
            <a:spLocks noGrp="1" noChangeArrowheads="1"/>
          </p:cNvSpPr>
          <p:nvPr>
            <p:ph type="body" idx="1"/>
          </p:nvPr>
        </p:nvSpPr>
        <p:spPr/>
        <p:txBody>
          <a:bodyPr/>
          <a:lstStyle/>
          <a:p>
            <a:pPr eaLnBrk="1" hangingPunct="1"/>
            <a:r>
              <a:rPr lang="en-US" u="sng" dirty="0" smtClean="0"/>
              <a:t>Visible Fats</a:t>
            </a:r>
            <a:r>
              <a:rPr lang="en-US" dirty="0" smtClean="0"/>
              <a:t>—butter, margarine, vegetable oil, and the fat layer on meat and poultry. (40% of our diet seems to contain this type of fat)</a:t>
            </a:r>
          </a:p>
          <a:p>
            <a:pPr eaLnBrk="1" hangingPunct="1"/>
            <a:r>
              <a:rPr lang="en-US" u="sng" dirty="0" smtClean="0"/>
              <a:t>Hidden Fats</a:t>
            </a:r>
            <a:r>
              <a:rPr lang="en-US" dirty="0" smtClean="0"/>
              <a:t>—Marble in meat, chocolate, seeds, nuts, egg yolks, ice cream, cheese, cream soups, croissants, and donuts.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274638"/>
            <a:ext cx="8229600" cy="715962"/>
          </a:xfrm>
        </p:spPr>
        <p:txBody>
          <a:bodyPr/>
          <a:lstStyle/>
          <a:p>
            <a:pPr eaLnBrk="1" hangingPunct="1"/>
            <a:r>
              <a:rPr lang="en-US" sz="4000" smtClean="0"/>
              <a:t>Roles of Fats</a:t>
            </a:r>
          </a:p>
        </p:txBody>
      </p:sp>
      <p:sp>
        <p:nvSpPr>
          <p:cNvPr id="23554" name="Rectangle 3"/>
          <p:cNvSpPr>
            <a:spLocks noGrp="1" noChangeArrowheads="1"/>
          </p:cNvSpPr>
          <p:nvPr>
            <p:ph type="body" idx="1"/>
          </p:nvPr>
        </p:nvSpPr>
        <p:spPr>
          <a:xfrm>
            <a:off x="304800" y="1295400"/>
            <a:ext cx="8305800" cy="5135563"/>
          </a:xfrm>
        </p:spPr>
        <p:txBody>
          <a:bodyPr/>
          <a:lstStyle/>
          <a:p>
            <a:pPr eaLnBrk="1" hangingPunct="1">
              <a:lnSpc>
                <a:spcPct val="90000"/>
              </a:lnSpc>
            </a:pPr>
            <a:r>
              <a:rPr lang="en-US" sz="2800" smtClean="0"/>
              <a:t>Fats provide </a:t>
            </a:r>
            <a:r>
              <a:rPr lang="en-US" sz="2800" u="sng" smtClean="0"/>
              <a:t>essential</a:t>
            </a:r>
            <a:r>
              <a:rPr lang="en-US" sz="2800" smtClean="0"/>
              <a:t> </a:t>
            </a:r>
            <a:r>
              <a:rPr lang="en-US" sz="2800" u="sng" smtClean="0"/>
              <a:t>fatty-acids</a:t>
            </a:r>
            <a:r>
              <a:rPr lang="en-US" sz="2800" smtClean="0"/>
              <a:t> that our bodies cannot make</a:t>
            </a:r>
          </a:p>
          <a:p>
            <a:pPr eaLnBrk="1" hangingPunct="1">
              <a:lnSpc>
                <a:spcPct val="90000"/>
              </a:lnSpc>
            </a:pPr>
            <a:r>
              <a:rPr lang="en-US" sz="2800" smtClean="0"/>
              <a:t>Ounce by ounce fats supply the body with </a:t>
            </a:r>
            <a:r>
              <a:rPr lang="en-US" sz="2800" u="sng" smtClean="0"/>
              <a:t>twice</a:t>
            </a:r>
            <a:r>
              <a:rPr lang="en-US" sz="2800" smtClean="0"/>
              <a:t> as much </a:t>
            </a:r>
            <a:r>
              <a:rPr lang="en-US" sz="2800" u="sng" smtClean="0"/>
              <a:t>energy</a:t>
            </a:r>
            <a:r>
              <a:rPr lang="en-US" sz="2800" smtClean="0"/>
              <a:t> as carbohydrates.</a:t>
            </a:r>
          </a:p>
          <a:p>
            <a:pPr eaLnBrk="1" hangingPunct="1">
              <a:lnSpc>
                <a:spcPct val="90000"/>
              </a:lnSpc>
            </a:pPr>
            <a:r>
              <a:rPr lang="en-US" sz="2800" smtClean="0"/>
              <a:t>Fats carry </a:t>
            </a:r>
            <a:r>
              <a:rPr lang="en-US" sz="2800" u="sng" smtClean="0"/>
              <a:t>fat-soluble</a:t>
            </a:r>
            <a:r>
              <a:rPr lang="en-US" sz="2800" smtClean="0"/>
              <a:t> vitamins </a:t>
            </a:r>
            <a:r>
              <a:rPr lang="en-US" sz="2800" u="sng" smtClean="0"/>
              <a:t>A,D,E</a:t>
            </a:r>
            <a:r>
              <a:rPr lang="en-US" sz="2800" smtClean="0"/>
              <a:t>, and </a:t>
            </a:r>
            <a:r>
              <a:rPr lang="en-US" sz="2800" u="sng" smtClean="0"/>
              <a:t>K</a:t>
            </a:r>
            <a:r>
              <a:rPr lang="en-US" sz="2800" smtClean="0"/>
              <a:t> into your blood</a:t>
            </a:r>
          </a:p>
          <a:p>
            <a:pPr eaLnBrk="1" hangingPunct="1">
              <a:lnSpc>
                <a:spcPct val="90000"/>
              </a:lnSpc>
            </a:pPr>
            <a:r>
              <a:rPr lang="en-US" sz="2800" u="sng" smtClean="0"/>
              <a:t>Fats</a:t>
            </a:r>
            <a:r>
              <a:rPr lang="en-US" sz="2800" smtClean="0"/>
              <a:t> add flavor to our food, and help satisfy our hunger because they take </a:t>
            </a:r>
            <a:r>
              <a:rPr lang="en-US" sz="2800" u="sng" smtClean="0"/>
              <a:t>longer </a:t>
            </a:r>
            <a:r>
              <a:rPr lang="en-US" sz="2800" smtClean="0"/>
              <a:t>to </a:t>
            </a:r>
            <a:r>
              <a:rPr lang="en-US" sz="2800" u="sng" smtClean="0"/>
              <a:t>digest</a:t>
            </a:r>
            <a:r>
              <a:rPr lang="en-US" sz="2800" smtClean="0"/>
              <a:t> than carbohydrates</a:t>
            </a:r>
          </a:p>
          <a:p>
            <a:pPr eaLnBrk="1" hangingPunct="1">
              <a:lnSpc>
                <a:spcPct val="90000"/>
              </a:lnSpc>
            </a:pPr>
            <a:r>
              <a:rPr lang="en-US" sz="2800" u="sng" smtClean="0"/>
              <a:t>Adipose</a:t>
            </a:r>
            <a:r>
              <a:rPr lang="en-US" sz="2800" smtClean="0"/>
              <a:t> </a:t>
            </a:r>
            <a:r>
              <a:rPr lang="en-US" sz="2800" u="sng" smtClean="0"/>
              <a:t>Tissue</a:t>
            </a:r>
            <a:r>
              <a:rPr lang="en-US" sz="2800" smtClean="0"/>
              <a:t>—helps protect our bodies and our organs (it is a protective layer of fat surrounding our organs)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smtClean="0"/>
              <a:t>Cholesterol</a:t>
            </a:r>
          </a:p>
        </p:txBody>
      </p:sp>
      <p:sp>
        <p:nvSpPr>
          <p:cNvPr id="24578" name="Rectangle 3"/>
          <p:cNvSpPr>
            <a:spLocks noGrp="1" noChangeArrowheads="1"/>
          </p:cNvSpPr>
          <p:nvPr>
            <p:ph type="body" idx="1"/>
          </p:nvPr>
        </p:nvSpPr>
        <p:spPr/>
        <p:txBody>
          <a:bodyPr/>
          <a:lstStyle/>
          <a:p>
            <a:pPr eaLnBrk="1" hangingPunct="1"/>
            <a:r>
              <a:rPr lang="en-US" dirty="0" smtClean="0"/>
              <a:t>Cholesterol is a </a:t>
            </a:r>
            <a:r>
              <a:rPr lang="en-US" u="sng" dirty="0" smtClean="0"/>
              <a:t>waxy</a:t>
            </a:r>
            <a:r>
              <a:rPr lang="en-US" dirty="0" smtClean="0"/>
              <a:t>, </a:t>
            </a:r>
            <a:r>
              <a:rPr lang="en-US" u="sng" dirty="0" smtClean="0"/>
              <a:t>fatlike</a:t>
            </a:r>
            <a:r>
              <a:rPr lang="en-US" dirty="0" smtClean="0"/>
              <a:t> substance that is found only in </a:t>
            </a:r>
            <a:r>
              <a:rPr lang="en-US" u="sng" dirty="0" smtClean="0"/>
              <a:t>animal</a:t>
            </a:r>
            <a:r>
              <a:rPr lang="en-US" dirty="0" smtClean="0"/>
              <a:t> </a:t>
            </a:r>
            <a:r>
              <a:rPr lang="en-US" u="sng" dirty="0" smtClean="0"/>
              <a:t>products</a:t>
            </a:r>
            <a:r>
              <a:rPr lang="en-US" dirty="0" smtClean="0"/>
              <a:t>.</a:t>
            </a:r>
          </a:p>
          <a:p>
            <a:pPr eaLnBrk="1" hangingPunct="1"/>
            <a:r>
              <a:rPr lang="en-US" dirty="0" smtClean="0"/>
              <a:t>Your body needs cholesterol to aid in the </a:t>
            </a:r>
            <a:r>
              <a:rPr lang="en-US" u="sng" dirty="0" smtClean="0"/>
              <a:t>digestion</a:t>
            </a:r>
            <a:r>
              <a:rPr lang="en-US" dirty="0" smtClean="0"/>
              <a:t> process.</a:t>
            </a:r>
          </a:p>
          <a:p>
            <a:pPr eaLnBrk="1" hangingPunct="1"/>
            <a:r>
              <a:rPr lang="en-US" dirty="0" smtClean="0"/>
              <a:t>Your </a:t>
            </a:r>
            <a:r>
              <a:rPr lang="en-US" u="sng" dirty="0" smtClean="0"/>
              <a:t>liver</a:t>
            </a:r>
            <a:r>
              <a:rPr lang="en-US" dirty="0" smtClean="0"/>
              <a:t> can make all that your body needs</a:t>
            </a:r>
            <a:r>
              <a:rPr lang="en-US" dirty="0"/>
              <a:t>. The </a:t>
            </a:r>
            <a:r>
              <a:rPr lang="en-US" u="sng" dirty="0"/>
              <a:t>liver</a:t>
            </a:r>
            <a:r>
              <a:rPr lang="en-US" dirty="0"/>
              <a:t> uses cholesterol to make </a:t>
            </a:r>
            <a:r>
              <a:rPr lang="en-US" u="sng" dirty="0"/>
              <a:t>bile</a:t>
            </a:r>
            <a:r>
              <a:rPr lang="en-US" dirty="0"/>
              <a:t> and </a:t>
            </a:r>
            <a:r>
              <a:rPr lang="en-US" u="sng" dirty="0"/>
              <a:t>get rid of waste</a:t>
            </a:r>
            <a:endParaRPr lang="en-US" dirty="0" smtClean="0"/>
          </a:p>
          <a:p>
            <a:pPr eaLnBrk="1" hangingPunct="1"/>
            <a:r>
              <a:rPr lang="en-US" dirty="0" smtClean="0"/>
              <a:t>A diet </a:t>
            </a:r>
            <a:r>
              <a:rPr lang="en-US" u="sng" dirty="0" smtClean="0"/>
              <a:t>high</a:t>
            </a:r>
            <a:r>
              <a:rPr lang="en-US" dirty="0" smtClean="0"/>
              <a:t> in cholesterol can lead to </a:t>
            </a:r>
            <a:r>
              <a:rPr lang="en-US" u="sng" dirty="0" smtClean="0"/>
              <a:t>heart</a:t>
            </a:r>
            <a:r>
              <a:rPr lang="en-US" dirty="0" smtClean="0"/>
              <a:t> </a:t>
            </a:r>
            <a:r>
              <a:rPr lang="en-US" u="sng" dirty="0" smtClean="0"/>
              <a:t>disease</a:t>
            </a:r>
            <a:r>
              <a:rPr lang="en-US" dirty="0" smtClean="0"/>
              <a:t> and </a:t>
            </a:r>
            <a:r>
              <a:rPr lang="en-US" u="sng" dirty="0" smtClean="0"/>
              <a:t>congestive</a:t>
            </a:r>
            <a:r>
              <a:rPr lang="en-US" dirty="0" smtClean="0"/>
              <a:t> </a:t>
            </a:r>
            <a:r>
              <a:rPr lang="en-US" u="sng" dirty="0" smtClean="0"/>
              <a:t>heart</a:t>
            </a:r>
            <a:r>
              <a:rPr lang="en-US" dirty="0" smtClean="0"/>
              <a:t> </a:t>
            </a:r>
            <a:r>
              <a:rPr lang="en-US" u="sng" dirty="0" smtClean="0"/>
              <a:t>failure</a:t>
            </a:r>
            <a:r>
              <a:rPr lang="en-US"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b="1" smtClean="0"/>
              <a:t>What Is Coronary Artery Disease?</a:t>
            </a:r>
            <a:br>
              <a:rPr lang="en-US" b="1" smtClean="0"/>
            </a:br>
            <a:endParaRPr lang="en-US" smtClean="0"/>
          </a:p>
        </p:txBody>
      </p:sp>
      <p:sp>
        <p:nvSpPr>
          <p:cNvPr id="25602" name="Content Placeholder 2"/>
          <p:cNvSpPr>
            <a:spLocks noGrp="1"/>
          </p:cNvSpPr>
          <p:nvPr>
            <p:ph idx="1"/>
          </p:nvPr>
        </p:nvSpPr>
        <p:spPr/>
        <p:txBody>
          <a:bodyPr/>
          <a:lstStyle/>
          <a:p>
            <a:pPr eaLnBrk="1" hangingPunct="1"/>
            <a:r>
              <a:rPr lang="en-US" sz="2800" smtClean="0"/>
              <a:t>Coronary artery disease (CAD), also called coronary heart disease, is a condition in which plaque (plaque) builds up inside the coronary arteries. These arteries supply your heart muscle with oxygen-rich blood.</a:t>
            </a:r>
          </a:p>
          <a:p>
            <a:pPr eaLnBrk="1" hangingPunct="1"/>
            <a:r>
              <a:rPr lang="en-US" sz="2800" smtClean="0"/>
              <a:t>Plaque is made up of fat, cholesterol (ko-LES-ter-ol), calcium, and other substances found in the blood. When plaque builds up in the arteries, the condition is called </a:t>
            </a:r>
            <a:r>
              <a:rPr lang="en-US" sz="2800" smtClean="0">
                <a:hlinkClick r:id="rId2"/>
              </a:rPr>
              <a:t>atherosclerosis</a:t>
            </a:r>
            <a:r>
              <a:rPr lang="en-US" sz="2800" smtClean="0"/>
              <a:t> (ATH-er-o-skler-O-sis</a:t>
            </a:r>
            <a:r>
              <a:rPr lang="en-US"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t>Coronary Disease </a:t>
            </a:r>
          </a:p>
        </p:txBody>
      </p:sp>
      <p:sp>
        <p:nvSpPr>
          <p:cNvPr id="26626" name="Content Placeholder 2"/>
          <p:cNvSpPr>
            <a:spLocks noGrp="1"/>
          </p:cNvSpPr>
          <p:nvPr>
            <p:ph idx="1"/>
          </p:nvPr>
        </p:nvSpPr>
        <p:spPr/>
        <p:txBody>
          <a:bodyPr/>
          <a:lstStyle/>
          <a:p>
            <a:pPr eaLnBrk="1" hangingPunct="1"/>
            <a:r>
              <a:rPr lang="en-US" sz="2400" smtClean="0"/>
              <a:t>Coronary angioplasty (AN-jee-o-plas-tee), is a procedure used to open clogged heart arteries. Angioplasty involves temporarily inserting and blowing up a tiny balloon where your artery is clogged to help widen the artery. </a:t>
            </a:r>
          </a:p>
          <a:p>
            <a:pPr eaLnBrk="1" hangingPunct="1"/>
            <a:r>
              <a:rPr lang="en-US" sz="2400" smtClean="0"/>
              <a:t>Angioplasty is often combined with the placement of a small metal coil called a stent in the clogged artery to help prop the artery open and decrease the chance of it narrowing again (restenosis). Some stents are coated with medication to help keep your artery open (drug-eluting stents) while others are not (bare-metal stents). </a:t>
            </a:r>
          </a:p>
          <a:p>
            <a:pPr eaLnBrk="1" hangingPunct="1"/>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Coronary Disease </a:t>
            </a:r>
            <a:r>
              <a:rPr lang="en-US" i="1" smtClean="0"/>
              <a:t>cont.</a:t>
            </a:r>
          </a:p>
        </p:txBody>
      </p:sp>
      <p:sp>
        <p:nvSpPr>
          <p:cNvPr id="27650" name="Content Placeholder 2"/>
          <p:cNvSpPr>
            <a:spLocks noGrp="1"/>
          </p:cNvSpPr>
          <p:nvPr>
            <p:ph idx="1"/>
          </p:nvPr>
        </p:nvSpPr>
        <p:spPr/>
        <p:txBody>
          <a:bodyPr/>
          <a:lstStyle/>
          <a:p>
            <a:pPr eaLnBrk="1" hangingPunct="1"/>
            <a:r>
              <a:rPr lang="en-US" smtClean="0"/>
              <a:t>Angioplasty can improve some of the symptoms of blocked arteries, such as chest pain and shortness of breath. Angioplasty can also be used during a heart attack to quickly open a blocked artery and reduce the amount of damage to your heart. </a:t>
            </a:r>
          </a:p>
          <a:p>
            <a:pPr eaLnBrk="1" hangingPunct="1"/>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The Coronary Arteries</a:t>
            </a:r>
          </a:p>
        </p:txBody>
      </p:sp>
      <p:sp>
        <p:nvSpPr>
          <p:cNvPr id="28674" name="Rectangle 1"/>
          <p:cNvSpPr>
            <a:spLocks noChangeArrowheads="1"/>
          </p:cNvSpPr>
          <p:nvPr/>
        </p:nvSpPr>
        <p:spPr bwMode="auto">
          <a:xfrm>
            <a:off x="0" y="0"/>
            <a:ext cx="9144000" cy="0"/>
          </a:xfrm>
          <a:prstGeom prst="rect">
            <a:avLst/>
          </a:prstGeom>
          <a:noFill/>
          <a:ln w="9525">
            <a:noFill/>
            <a:miter lim="800000"/>
            <a:headEnd/>
            <a:tailEnd/>
          </a:ln>
        </p:spPr>
        <p:txBody>
          <a:bodyPr wrap="none" lIns="0" tIns="0" rIns="0" bIns="0" anchor="ctr">
            <a:spAutoFit/>
          </a:bodyPr>
          <a:lstStyle/>
          <a:p>
            <a:r>
              <a:rPr lang="en-US" sz="1000">
                <a:solidFill>
                  <a:srgbClr val="9B0000"/>
                </a:solidFill>
                <a:latin typeface="Verdana" pitchFamily="34" charset="0"/>
              </a:rPr>
              <a:t>  </a:t>
            </a:r>
            <a:r>
              <a:rPr lang="en-US" sz="17200">
                <a:solidFill>
                  <a:srgbClr val="9B0000"/>
                </a:solidFill>
                <a:latin typeface="Verdana" pitchFamily="34" charset="0"/>
              </a:rPr>
              <a:t> </a:t>
            </a:r>
            <a:r>
              <a:rPr lang="en-US" sz="1000">
                <a:solidFill>
                  <a:srgbClr val="9B0000"/>
                </a:solidFill>
                <a:latin typeface="Verdana" pitchFamily="34" charset="0"/>
              </a:rPr>
              <a:t>                                                                                   </a:t>
            </a:r>
            <a:br>
              <a:rPr lang="en-US" sz="1000">
                <a:solidFill>
                  <a:srgbClr val="9B0000"/>
                </a:solidFill>
                <a:latin typeface="Verdana" pitchFamily="34" charset="0"/>
              </a:rPr>
            </a:br>
            <a:r>
              <a:rPr lang="en-US" sz="1000">
                <a:solidFill>
                  <a:srgbClr val="9B0000"/>
                </a:solidFill>
                <a:latin typeface="Verdana" pitchFamily="34" charset="0"/>
              </a:rPr>
              <a:t>Coronary Circulation</a:t>
            </a:r>
            <a:r>
              <a:rPr lang="en-US" sz="1100">
                <a:solidFill>
                  <a:srgbClr val="000000"/>
                </a:solidFill>
                <a:latin typeface="Verdana" pitchFamily="34" charset="0"/>
              </a:rPr>
              <a:t> </a:t>
            </a:r>
            <a:endParaRPr lang="en-US" sz="1000">
              <a:solidFill>
                <a:srgbClr val="9B0000"/>
              </a:solidFill>
              <a:latin typeface="Verdana" pitchFamily="34" charset="0"/>
            </a:endParaRPr>
          </a:p>
        </p:txBody>
      </p:sp>
      <p:pic>
        <p:nvPicPr>
          <p:cNvPr id="28675" name="Picture 2" descr="The Coronary Arteries"/>
          <p:cNvPicPr>
            <a:picLocks noChangeAspect="1" noChangeArrowheads="1"/>
          </p:cNvPicPr>
          <p:nvPr/>
        </p:nvPicPr>
        <p:blipFill>
          <a:blip r:embed="rId2"/>
          <a:srcRect/>
          <a:stretch>
            <a:fillRect/>
          </a:stretch>
        </p:blipFill>
        <p:spPr bwMode="auto">
          <a:xfrm>
            <a:off x="1371600" y="1828800"/>
            <a:ext cx="6400800" cy="467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381000" y="228600"/>
            <a:ext cx="8153400" cy="1981200"/>
          </a:xfrm>
        </p:spPr>
        <p:txBody>
          <a:bodyPr/>
          <a:lstStyle/>
          <a:p>
            <a:pPr eaLnBrk="1" hangingPunct="1">
              <a:defRPr/>
            </a:pPr>
            <a:r>
              <a:rPr lang="en-US" sz="3600" dirty="0" smtClean="0">
                <a:latin typeface="Arial" charset="0"/>
              </a:rPr>
              <a:t>Decide Which Has the Most Fat. Write your rank order in your journals. Do this by yourself, quietly!!!</a:t>
            </a:r>
          </a:p>
        </p:txBody>
      </p:sp>
      <p:sp>
        <p:nvSpPr>
          <p:cNvPr id="18435" name="Rectangle 3"/>
          <p:cNvSpPr>
            <a:spLocks noGrp="1" noChangeArrowheads="1"/>
          </p:cNvSpPr>
          <p:nvPr>
            <p:ph type="body" idx="1"/>
          </p:nvPr>
        </p:nvSpPr>
        <p:spPr>
          <a:xfrm>
            <a:off x="381000" y="2514600"/>
            <a:ext cx="8229600" cy="3992563"/>
          </a:xfrm>
        </p:spPr>
        <p:txBody>
          <a:bodyPr/>
          <a:lstStyle/>
          <a:p>
            <a:pPr marL="514350" indent="-514350" eaLnBrk="1" hangingPunct="1">
              <a:buFont typeface="+mj-lt"/>
              <a:buAutoNum type="arabicPeriod"/>
              <a:defRPr/>
            </a:pPr>
            <a:r>
              <a:rPr lang="en-US" dirty="0" smtClean="0"/>
              <a:t>A </a:t>
            </a:r>
            <a:r>
              <a:rPr lang="en-US" dirty="0" smtClean="0"/>
              <a:t>Skipper’s 2 Piece Fish and Chips w/Coleslaw?</a:t>
            </a:r>
          </a:p>
          <a:p>
            <a:pPr marL="514350" indent="-514350" eaLnBrk="1" hangingPunct="1">
              <a:buFont typeface="+mj-lt"/>
              <a:buAutoNum type="arabicPeriod"/>
              <a:defRPr/>
            </a:pPr>
            <a:r>
              <a:rPr lang="en-US" dirty="0" smtClean="0"/>
              <a:t>A </a:t>
            </a:r>
            <a:r>
              <a:rPr lang="en-US" dirty="0" smtClean="0"/>
              <a:t>Subway Turkey Breast, Ham &amp; Bacon Melt 6-inch Sub? </a:t>
            </a:r>
            <a:endParaRPr lang="en-US" dirty="0" smtClean="0"/>
          </a:p>
          <a:p>
            <a:pPr marL="514350" indent="-514350" eaLnBrk="1" hangingPunct="1">
              <a:buFont typeface="+mj-lt"/>
              <a:buAutoNum type="arabicPeriod"/>
              <a:defRPr/>
            </a:pPr>
            <a:r>
              <a:rPr lang="en-US" dirty="0"/>
              <a:t>A McDonald’s Big Mac</a:t>
            </a:r>
            <a:r>
              <a:rPr lang="en-US" dirty="0" smtClean="0"/>
              <a:t>?</a:t>
            </a:r>
          </a:p>
          <a:p>
            <a:pPr marL="514350" indent="-514350" eaLnBrk="1" hangingPunct="1">
              <a:buFont typeface="+mj-lt"/>
              <a:buAutoNum type="arabicPeriod"/>
              <a:defRPr/>
            </a:pPr>
            <a:r>
              <a:rPr lang="en-US" dirty="0"/>
              <a:t>A Taco Bell Taco Salad with Shell?</a:t>
            </a:r>
          </a:p>
          <a:p>
            <a:pPr marL="0" indent="0" eaLnBrk="1" hangingPunct="1">
              <a:buNone/>
              <a:defRPr/>
            </a:pPr>
            <a:endParaRPr lang="en-US" dirty="0"/>
          </a:p>
          <a:p>
            <a:pPr marL="514350" indent="-514350" eaLnBrk="1" hangingPunct="1">
              <a:buFont typeface="+mj-lt"/>
              <a:buAutoNum type="arabicPeriod"/>
              <a:defRPr/>
            </a:pPr>
            <a:endParaRPr lang="en-US" dirty="0" smtClean="0"/>
          </a:p>
        </p:txBody>
      </p:sp>
    </p:spTree>
    <p:extLst>
      <p:ext uri="{BB962C8B-B14F-4D97-AF65-F5344CB8AC3E}">
        <p14:creationId xmlns:p14="http://schemas.microsoft.com/office/powerpoint/2010/main" val="1696636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533400"/>
            <a:ext cx="8229600" cy="792163"/>
          </a:xfrm>
        </p:spPr>
        <p:txBody>
          <a:bodyPr/>
          <a:lstStyle/>
          <a:p>
            <a:pPr eaLnBrk="1" hangingPunct="1"/>
            <a:r>
              <a:rPr lang="en-US" b="1" smtClean="0"/>
              <a:t>Atherosclerosis</a:t>
            </a:r>
            <a:br>
              <a:rPr lang="en-US" b="1" smtClean="0"/>
            </a:br>
            <a:endParaRPr lang="en-US" smtClean="0"/>
          </a:p>
        </p:txBody>
      </p:sp>
      <p:sp>
        <p:nvSpPr>
          <p:cNvPr id="29698" name="Content Placeholder 2"/>
          <p:cNvSpPr>
            <a:spLocks noGrp="1"/>
          </p:cNvSpPr>
          <p:nvPr>
            <p:ph idx="1"/>
          </p:nvPr>
        </p:nvSpPr>
        <p:spPr/>
        <p:txBody>
          <a:bodyPr/>
          <a:lstStyle/>
          <a:p>
            <a:pPr eaLnBrk="1" hangingPunct="1"/>
            <a:r>
              <a:rPr lang="en-US" smtClean="0"/>
              <a:t>Figure A shows a normal artery with normal blood flow. Figure B shows an artery with plaque buildup.</a:t>
            </a:r>
          </a:p>
          <a:p>
            <a:pPr eaLnBrk="1" hangingPunct="1"/>
            <a:r>
              <a:rPr lang="en-US" smtClean="0"/>
              <a:t>Plaque narrows the arteries and reduces blood flow to your heart muscle. It also makes it more likely that blood clots will form in your arteries. Blood clots can partially or completely block blood flow. </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b="1" smtClean="0">
                <a:solidFill>
                  <a:srgbClr val="000000"/>
                </a:solidFill>
              </a:rPr>
              <a:t>Atherosclerosis</a:t>
            </a:r>
            <a:br>
              <a:rPr lang="en-US" b="1" smtClean="0">
                <a:solidFill>
                  <a:srgbClr val="000000"/>
                </a:solidFill>
              </a:rPr>
            </a:br>
            <a:endParaRPr lang="en-US" smtClean="0"/>
          </a:p>
        </p:txBody>
      </p:sp>
      <p:sp>
        <p:nvSpPr>
          <p:cNvPr id="30722" name="Rectangle 1"/>
          <p:cNvSpPr>
            <a:spLocks noChangeArrowheads="1"/>
          </p:cNvSpPr>
          <p:nvPr/>
        </p:nvSpPr>
        <p:spPr bwMode="auto">
          <a:xfrm>
            <a:off x="0" y="0"/>
            <a:ext cx="261938" cy="261938"/>
          </a:xfrm>
          <a:prstGeom prst="rect">
            <a:avLst/>
          </a:prstGeom>
          <a:noFill/>
          <a:ln w="9525">
            <a:noFill/>
            <a:miter lim="800000"/>
            <a:headEnd/>
            <a:tailEnd/>
          </a:ln>
        </p:spPr>
        <p:txBody>
          <a:bodyPr wrap="none" anchor="ctr">
            <a:spAutoFit/>
          </a:bodyPr>
          <a:lstStyle/>
          <a:p>
            <a:pPr algn="ctr" eaLnBrk="0" hangingPunct="0"/>
            <a:r>
              <a:rPr lang="en-US" sz="1100"/>
              <a:t>  </a:t>
            </a:r>
            <a:endParaRPr lang="en-US" sz="27000"/>
          </a:p>
        </p:txBody>
      </p:sp>
      <p:pic>
        <p:nvPicPr>
          <p:cNvPr id="30723" name="Picture 2" descr="Illustration of a normal artery with normal blood flow and an artery with plaque buildup."/>
          <p:cNvPicPr>
            <a:picLocks noChangeAspect="1" noChangeArrowheads="1"/>
          </p:cNvPicPr>
          <p:nvPr/>
        </p:nvPicPr>
        <p:blipFill>
          <a:blip r:embed="rId2"/>
          <a:srcRect/>
          <a:stretch>
            <a:fillRect/>
          </a:stretch>
        </p:blipFill>
        <p:spPr bwMode="auto">
          <a:xfrm>
            <a:off x="1981200" y="838200"/>
            <a:ext cx="5734050" cy="5746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How Can You Reduce Fat in Your Diet?</a:t>
            </a:r>
          </a:p>
        </p:txBody>
      </p:sp>
      <p:sp>
        <p:nvSpPr>
          <p:cNvPr id="31746" name="Content Placeholder 2"/>
          <p:cNvSpPr>
            <a:spLocks noGrp="1"/>
          </p:cNvSpPr>
          <p:nvPr>
            <p:ph idx="1"/>
          </p:nvPr>
        </p:nvSpPr>
        <p:spPr/>
        <p:txBody>
          <a:bodyPr/>
          <a:lstStyle/>
          <a:p>
            <a:r>
              <a:rPr lang="en-US" smtClean="0"/>
              <a:t>Choose better sources of foods</a:t>
            </a:r>
          </a:p>
          <a:p>
            <a:r>
              <a:rPr lang="en-US" smtClean="0"/>
              <a:t>Eat more nutrient containing foods</a:t>
            </a:r>
          </a:p>
          <a:p>
            <a:r>
              <a:rPr lang="en-US" smtClean="0"/>
              <a:t>Eat low fat foods</a:t>
            </a:r>
          </a:p>
          <a:p>
            <a:r>
              <a:rPr lang="en-US" smtClean="0"/>
              <a:t>Trim off fat when cooking or preparing foods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defRPr/>
            </a:pPr>
            <a:r>
              <a:rPr lang="en-US" sz="4000" smtClean="0">
                <a:latin typeface="Arial" charset="0"/>
              </a:rPr>
              <a:t>The Rank Order from fattiest to least fattiest</a:t>
            </a:r>
          </a:p>
        </p:txBody>
      </p:sp>
      <p:sp>
        <p:nvSpPr>
          <p:cNvPr id="30723" name="Rectangle 3"/>
          <p:cNvSpPr>
            <a:spLocks noGrp="1" noChangeArrowheads="1"/>
          </p:cNvSpPr>
          <p:nvPr>
            <p:ph type="body" idx="1"/>
          </p:nvPr>
        </p:nvSpPr>
        <p:spPr/>
        <p:txBody>
          <a:bodyPr/>
          <a:lstStyle/>
          <a:p>
            <a:pPr marL="514350" indent="-514350" eaLnBrk="1" hangingPunct="1">
              <a:buFont typeface="+mj-lt"/>
              <a:buAutoNum type="arabicPeriod"/>
              <a:defRPr/>
            </a:pPr>
            <a:r>
              <a:rPr lang="en-US" dirty="0" smtClean="0">
                <a:latin typeface="Arial" charset="0"/>
              </a:rPr>
              <a:t>McDonald’s Big Mac</a:t>
            </a:r>
          </a:p>
          <a:p>
            <a:pPr marL="514350" indent="-514350" eaLnBrk="1" hangingPunct="1">
              <a:buFont typeface="+mj-lt"/>
              <a:buAutoNum type="arabicPeriod"/>
              <a:defRPr/>
            </a:pPr>
            <a:r>
              <a:rPr lang="en-US" dirty="0" smtClean="0">
                <a:latin typeface="Arial" charset="0"/>
              </a:rPr>
              <a:t>Skipper’s Fish and Chips w/coleslaw</a:t>
            </a:r>
          </a:p>
          <a:p>
            <a:pPr marL="514350" indent="-514350" eaLnBrk="1" hangingPunct="1">
              <a:buFont typeface="+mj-lt"/>
              <a:buAutoNum type="arabicPeriod"/>
              <a:defRPr/>
            </a:pPr>
            <a:r>
              <a:rPr lang="en-US" dirty="0" smtClean="0">
                <a:latin typeface="Arial" charset="0"/>
              </a:rPr>
              <a:t>Taco Bell Taco Salad with shell</a:t>
            </a:r>
          </a:p>
          <a:p>
            <a:pPr marL="514350" indent="-514350" eaLnBrk="1" hangingPunct="1">
              <a:buFont typeface="+mj-lt"/>
              <a:buAutoNum type="arabicPeriod"/>
              <a:defRPr/>
            </a:pPr>
            <a:r>
              <a:rPr lang="en-US" dirty="0" smtClean="0">
                <a:latin typeface="Arial" charset="0"/>
              </a:rPr>
              <a:t>Subway 6-inch Turkey, Ham, and Bacon Melt</a:t>
            </a:r>
          </a:p>
        </p:txBody>
      </p:sp>
    </p:spTree>
    <p:extLst>
      <p:ext uri="{BB962C8B-B14F-4D97-AF65-F5344CB8AC3E}">
        <p14:creationId xmlns:p14="http://schemas.microsoft.com/office/powerpoint/2010/main" val="2349704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defRPr/>
            </a:pPr>
            <a:r>
              <a:rPr lang="en-US" dirty="0" smtClean="0"/>
              <a:t>McDonald’s Big Mac</a:t>
            </a:r>
          </a:p>
        </p:txBody>
      </p:sp>
      <p:sp>
        <p:nvSpPr>
          <p:cNvPr id="26627" name="Rectangle 3"/>
          <p:cNvSpPr>
            <a:spLocks noGrp="1" noChangeArrowheads="1"/>
          </p:cNvSpPr>
          <p:nvPr>
            <p:ph type="body" idx="1"/>
          </p:nvPr>
        </p:nvSpPr>
        <p:spPr/>
        <p:txBody>
          <a:bodyPr/>
          <a:lstStyle/>
          <a:p>
            <a:pPr eaLnBrk="1" hangingPunct="1">
              <a:defRPr/>
            </a:pPr>
            <a:r>
              <a:rPr lang="en-US" dirty="0" smtClean="0">
                <a:latin typeface="Arial" charset="0"/>
              </a:rPr>
              <a:t>Contains 600 total calories</a:t>
            </a:r>
          </a:p>
          <a:p>
            <a:pPr eaLnBrk="1" hangingPunct="1">
              <a:defRPr/>
            </a:pPr>
            <a:r>
              <a:rPr lang="en-US" dirty="0" smtClean="0">
                <a:latin typeface="Arial" charset="0"/>
              </a:rPr>
              <a:t>300 calories from fat</a:t>
            </a:r>
          </a:p>
          <a:p>
            <a:pPr eaLnBrk="1" hangingPunct="1">
              <a:defRPr/>
            </a:pPr>
            <a:r>
              <a:rPr lang="en-US" dirty="0" smtClean="0">
                <a:latin typeface="Arial" charset="0"/>
              </a:rPr>
              <a:t>33 total grams of fat</a:t>
            </a:r>
          </a:p>
          <a:p>
            <a:pPr eaLnBrk="1" hangingPunct="1">
              <a:defRPr/>
            </a:pPr>
            <a:r>
              <a:rPr lang="en-US" dirty="0" smtClean="0">
                <a:latin typeface="Arial" charset="0"/>
              </a:rPr>
              <a:t>51% of the daily value of fat</a:t>
            </a:r>
          </a:p>
          <a:p>
            <a:pPr eaLnBrk="1" hangingPunct="1">
              <a:defRPr/>
            </a:pPr>
            <a:r>
              <a:rPr lang="en-US" dirty="0" smtClean="0">
                <a:latin typeface="Arial" charset="0"/>
              </a:rPr>
              <a:t>11 grams of saturated fat</a:t>
            </a:r>
          </a:p>
        </p:txBody>
      </p:sp>
      <p:pic>
        <p:nvPicPr>
          <p:cNvPr id="4098" name="Picture 2" descr="http://www.mcdonalds.com/content/dam/McDonalds/item/s-mcdonalds-Big-Mac.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195368"/>
            <a:ext cx="2814096" cy="3053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66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r>
              <a:rPr lang="en-US" smtClean="0">
                <a:latin typeface="Arial" charset="0"/>
              </a:rPr>
              <a:t>Skipper’s Fish and Chips w/Coleslaw</a:t>
            </a:r>
          </a:p>
        </p:txBody>
      </p:sp>
      <p:sp>
        <p:nvSpPr>
          <p:cNvPr id="27651" name="Rectangle 3"/>
          <p:cNvSpPr>
            <a:spLocks noGrp="1" noChangeArrowheads="1"/>
          </p:cNvSpPr>
          <p:nvPr>
            <p:ph type="body" idx="1"/>
          </p:nvPr>
        </p:nvSpPr>
        <p:spPr/>
        <p:txBody>
          <a:bodyPr/>
          <a:lstStyle/>
          <a:p>
            <a:pPr eaLnBrk="1" hangingPunct="1">
              <a:defRPr/>
            </a:pPr>
            <a:r>
              <a:rPr lang="en-US" smtClean="0">
                <a:latin typeface="Arial" charset="0"/>
              </a:rPr>
              <a:t>510 Calories total</a:t>
            </a:r>
          </a:p>
          <a:p>
            <a:pPr eaLnBrk="1" hangingPunct="1">
              <a:defRPr/>
            </a:pPr>
            <a:r>
              <a:rPr lang="en-US" smtClean="0">
                <a:latin typeface="Arial" charset="0"/>
              </a:rPr>
              <a:t>260 calories from fat</a:t>
            </a:r>
          </a:p>
          <a:p>
            <a:pPr eaLnBrk="1" hangingPunct="1">
              <a:defRPr/>
            </a:pPr>
            <a:r>
              <a:rPr lang="en-US" smtClean="0">
                <a:latin typeface="Arial" charset="0"/>
              </a:rPr>
              <a:t>29 grams of fat</a:t>
            </a:r>
          </a:p>
          <a:p>
            <a:pPr eaLnBrk="1" hangingPunct="1">
              <a:defRPr/>
            </a:pPr>
            <a:r>
              <a:rPr lang="en-US" smtClean="0">
                <a:latin typeface="Arial" charset="0"/>
              </a:rPr>
              <a:t>11 grams of saturated fat</a:t>
            </a:r>
          </a:p>
          <a:p>
            <a:pPr eaLnBrk="1" hangingPunct="1">
              <a:buFont typeface="Wingdings" pitchFamily="2" charset="2"/>
              <a:buNone/>
              <a:defRPr/>
            </a:pPr>
            <a:endParaRPr lang="en-US" smtClean="0">
              <a:latin typeface="Arial" charset="0"/>
            </a:endParaRPr>
          </a:p>
        </p:txBody>
      </p:sp>
      <p:pic>
        <p:nvPicPr>
          <p:cNvPr id="1026" name="Picture 2" descr="Original Skippers Bat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4267200"/>
            <a:ext cx="2362200" cy="2362200"/>
          </a:xfrm>
          <a:prstGeom prst="rect">
            <a:avLst/>
          </a:prstGeom>
          <a:noFill/>
          <a:ln w="57150" cmpd="dbl">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281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r>
              <a:rPr lang="en-US" smtClean="0">
                <a:latin typeface="Arial" charset="0"/>
              </a:rPr>
              <a:t>Taco Bell Taco Salad With Shell</a:t>
            </a:r>
          </a:p>
        </p:txBody>
      </p:sp>
      <p:sp>
        <p:nvSpPr>
          <p:cNvPr id="28675" name="Rectangle 3"/>
          <p:cNvSpPr>
            <a:spLocks noGrp="1" noChangeArrowheads="1"/>
          </p:cNvSpPr>
          <p:nvPr>
            <p:ph type="body" idx="1"/>
          </p:nvPr>
        </p:nvSpPr>
        <p:spPr/>
        <p:txBody>
          <a:bodyPr/>
          <a:lstStyle/>
          <a:p>
            <a:pPr eaLnBrk="1" hangingPunct="1">
              <a:defRPr/>
            </a:pPr>
            <a:r>
              <a:rPr lang="en-US" dirty="0" smtClean="0">
                <a:latin typeface="Arial" charset="0"/>
              </a:rPr>
              <a:t>500 total calories</a:t>
            </a:r>
          </a:p>
          <a:p>
            <a:pPr eaLnBrk="1" hangingPunct="1">
              <a:defRPr/>
            </a:pPr>
            <a:r>
              <a:rPr lang="en-US" dirty="0" smtClean="0">
                <a:latin typeface="Arial" charset="0"/>
              </a:rPr>
              <a:t>240 calories from fat</a:t>
            </a:r>
          </a:p>
          <a:p>
            <a:pPr eaLnBrk="1" hangingPunct="1">
              <a:defRPr/>
            </a:pPr>
            <a:r>
              <a:rPr lang="en-US" dirty="0" smtClean="0">
                <a:latin typeface="Arial" charset="0"/>
              </a:rPr>
              <a:t>27 total fat grams</a:t>
            </a:r>
          </a:p>
          <a:p>
            <a:pPr eaLnBrk="1" hangingPunct="1">
              <a:defRPr/>
            </a:pPr>
            <a:r>
              <a:rPr lang="en-US" dirty="0" smtClean="0">
                <a:latin typeface="Arial" charset="0"/>
              </a:rPr>
              <a:t>42% </a:t>
            </a:r>
            <a:r>
              <a:rPr lang="en-US" dirty="0" smtClean="0">
                <a:latin typeface="Arial" charset="0"/>
              </a:rPr>
              <a:t>daily value</a:t>
            </a:r>
          </a:p>
          <a:p>
            <a:pPr eaLnBrk="1" hangingPunct="1">
              <a:defRPr/>
            </a:pPr>
            <a:r>
              <a:rPr lang="en-US" dirty="0" smtClean="0">
                <a:latin typeface="Arial" charset="0"/>
              </a:rPr>
              <a:t>12 grams saturated fat</a:t>
            </a:r>
          </a:p>
        </p:txBody>
      </p:sp>
      <p:pic>
        <p:nvPicPr>
          <p:cNvPr id="2050" name="Picture 2" descr="Fiesta Taco Salad-Bee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0621" y="2667000"/>
            <a:ext cx="4657804" cy="3695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8467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defRPr/>
            </a:pPr>
            <a:r>
              <a:rPr lang="en-US" dirty="0" smtClean="0"/>
              <a:t>Subway 6-inch Turkey, Ham &amp; Bacon Melt</a:t>
            </a:r>
          </a:p>
        </p:txBody>
      </p:sp>
      <p:sp>
        <p:nvSpPr>
          <p:cNvPr id="29699" name="Rectangle 3"/>
          <p:cNvSpPr>
            <a:spLocks noGrp="1" noChangeArrowheads="1"/>
          </p:cNvSpPr>
          <p:nvPr>
            <p:ph type="body" idx="1"/>
          </p:nvPr>
        </p:nvSpPr>
        <p:spPr/>
        <p:txBody>
          <a:bodyPr/>
          <a:lstStyle/>
          <a:p>
            <a:pPr eaLnBrk="1" hangingPunct="1">
              <a:defRPr/>
            </a:pPr>
            <a:r>
              <a:rPr lang="en-US" smtClean="0"/>
              <a:t>380 total calories</a:t>
            </a:r>
          </a:p>
          <a:p>
            <a:pPr eaLnBrk="1" hangingPunct="1">
              <a:defRPr/>
            </a:pPr>
            <a:r>
              <a:rPr lang="en-US" smtClean="0"/>
              <a:t>110 calories from fat</a:t>
            </a:r>
          </a:p>
          <a:p>
            <a:pPr eaLnBrk="1" hangingPunct="1">
              <a:defRPr/>
            </a:pPr>
            <a:r>
              <a:rPr lang="en-US" smtClean="0"/>
              <a:t>12 total fat grams</a:t>
            </a:r>
          </a:p>
          <a:p>
            <a:pPr eaLnBrk="1" hangingPunct="1">
              <a:defRPr/>
            </a:pPr>
            <a:r>
              <a:rPr lang="en-US" smtClean="0"/>
              <a:t>5 saturated fat grams</a:t>
            </a:r>
          </a:p>
        </p:txBody>
      </p:sp>
      <p:pic>
        <p:nvPicPr>
          <p:cNvPr id="3074" name="Picture 2" descr="Get flavor without the flab when you try this American classic. Dive into tender turkey breast piled sky-high with everything from lettuce and tomatoes to banana peppers, maybe even jalapeños if you’re feeling spicy.">
            <a:hlinkClick r:id="rId2" tooltip="Get flavor without the flab when you try this American classic. Dive into tender turkey breast piled sky-high with everything from lettuce and tomatoes to banana peppers, maybe even jalapeños if you’re feeling spicy."/>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4419600"/>
            <a:ext cx="5105400" cy="2320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030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274638"/>
            <a:ext cx="8229600" cy="944562"/>
          </a:xfrm>
        </p:spPr>
        <p:txBody>
          <a:bodyPr/>
          <a:lstStyle/>
          <a:p>
            <a:pPr eaLnBrk="1" hangingPunct="1"/>
            <a:r>
              <a:rPr lang="en-US" smtClean="0"/>
              <a:t>Today’s Class Objectives</a:t>
            </a:r>
          </a:p>
        </p:txBody>
      </p:sp>
      <p:sp>
        <p:nvSpPr>
          <p:cNvPr id="17410" name="Rectangle 3"/>
          <p:cNvSpPr>
            <a:spLocks noGrp="1" noChangeArrowheads="1"/>
          </p:cNvSpPr>
          <p:nvPr>
            <p:ph type="body" idx="1"/>
          </p:nvPr>
        </p:nvSpPr>
        <p:spPr>
          <a:xfrm>
            <a:off x="457200" y="1371600"/>
            <a:ext cx="8229600" cy="5029200"/>
          </a:xfrm>
        </p:spPr>
        <p:txBody>
          <a:bodyPr/>
          <a:lstStyle/>
          <a:p>
            <a:pPr eaLnBrk="1" hangingPunct="1"/>
            <a:r>
              <a:rPr lang="en-US" smtClean="0"/>
              <a:t>By the end of class today the student will be able to:</a:t>
            </a:r>
          </a:p>
          <a:p>
            <a:pPr lvl="1" eaLnBrk="1" hangingPunct="1"/>
            <a:r>
              <a:rPr lang="en-US" smtClean="0"/>
              <a:t>Describe the differences between saturated, unsaturated, and trans fats.</a:t>
            </a:r>
          </a:p>
          <a:p>
            <a:pPr lvl="1" eaLnBrk="1" hangingPunct="1"/>
            <a:r>
              <a:rPr lang="en-US" smtClean="0"/>
              <a:t>Name foods that contain each of these different types of fats.</a:t>
            </a:r>
          </a:p>
          <a:p>
            <a:pPr lvl="1" eaLnBrk="1" hangingPunct="1"/>
            <a:r>
              <a:rPr lang="en-US" smtClean="0"/>
              <a:t>List roles of fat in the human body.</a:t>
            </a:r>
          </a:p>
          <a:p>
            <a:pPr lvl="1" eaLnBrk="1" hangingPunct="1"/>
            <a:r>
              <a:rPr lang="en-US" smtClean="0"/>
              <a:t>Tell ways that a person could cut the fat when ordering out at a restaurant.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smtClean="0"/>
              <a:t>What are Fats?</a:t>
            </a:r>
          </a:p>
        </p:txBody>
      </p:sp>
      <p:sp>
        <p:nvSpPr>
          <p:cNvPr id="18434" name="Rectangle 3"/>
          <p:cNvSpPr>
            <a:spLocks noGrp="1" noChangeArrowheads="1"/>
          </p:cNvSpPr>
          <p:nvPr>
            <p:ph type="body" idx="1"/>
          </p:nvPr>
        </p:nvSpPr>
        <p:spPr/>
        <p:txBody>
          <a:bodyPr/>
          <a:lstStyle/>
          <a:p>
            <a:pPr eaLnBrk="1" hangingPunct="1"/>
            <a:r>
              <a:rPr lang="en-US" smtClean="0"/>
              <a:t>Fats are </a:t>
            </a:r>
            <a:r>
              <a:rPr lang="en-US" u="sng" smtClean="0"/>
              <a:t>fatty</a:t>
            </a:r>
            <a:r>
              <a:rPr lang="en-US" smtClean="0"/>
              <a:t> </a:t>
            </a:r>
            <a:r>
              <a:rPr lang="en-US" u="sng" smtClean="0"/>
              <a:t>substances</a:t>
            </a:r>
            <a:r>
              <a:rPr lang="en-US" smtClean="0"/>
              <a:t> that do not dissolve in water.</a:t>
            </a:r>
          </a:p>
          <a:p>
            <a:pPr eaLnBrk="1" hangingPunct="1"/>
            <a:r>
              <a:rPr lang="en-US" smtClean="0"/>
              <a:t>Fats are composed of the same three elements as carbohydrates. </a:t>
            </a:r>
            <a:r>
              <a:rPr lang="en-US" u="sng" smtClean="0"/>
              <a:t>Carbon</a:t>
            </a:r>
            <a:r>
              <a:rPr lang="en-US" smtClean="0"/>
              <a:t>, </a:t>
            </a:r>
            <a:r>
              <a:rPr lang="en-US" u="sng" smtClean="0"/>
              <a:t>hydrogen</a:t>
            </a:r>
            <a:r>
              <a:rPr lang="en-US" smtClean="0"/>
              <a:t>, and </a:t>
            </a:r>
            <a:r>
              <a:rPr lang="en-US" u="sng" smtClean="0"/>
              <a:t>oxygen</a:t>
            </a:r>
          </a:p>
          <a:p>
            <a:pPr eaLnBrk="1" hangingPunct="1"/>
            <a:r>
              <a:rPr lang="en-US" smtClean="0"/>
              <a:t>They can be referred to as </a:t>
            </a:r>
            <a:r>
              <a:rPr lang="en-US" u="sng" smtClean="0"/>
              <a:t>lipids</a:t>
            </a:r>
            <a:r>
              <a:rPr lang="en-US" smtClean="0"/>
              <a:t>.</a:t>
            </a:r>
          </a:p>
          <a:p>
            <a:pPr eaLnBrk="1" hangingPunct="1"/>
            <a:r>
              <a:rPr lang="en-US" smtClean="0"/>
              <a:t>30% of your overall diet’s calories should come from fat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1039</TotalTime>
  <Words>976</Words>
  <Application>Microsoft Office PowerPoint</Application>
  <PresentationFormat>On-screen Show (4:3)</PresentationFormat>
  <Paragraphs>91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What are Fats?</vt:lpstr>
      <vt:lpstr>Decide Which Has the Most Fat. Write your rank order in your journals. Do this by yourself, quietly!!!</vt:lpstr>
      <vt:lpstr>The Rank Order from fattiest to least fattiest</vt:lpstr>
      <vt:lpstr>McDonald’s Big Mac</vt:lpstr>
      <vt:lpstr>Skipper’s Fish and Chips w/Coleslaw</vt:lpstr>
      <vt:lpstr>Taco Bell Taco Salad With Shell</vt:lpstr>
      <vt:lpstr>Subway 6-inch Turkey, Ham &amp; Bacon Melt</vt:lpstr>
      <vt:lpstr>Today’s Class Objectives</vt:lpstr>
      <vt:lpstr>What are Fats?</vt:lpstr>
      <vt:lpstr>Types of Fats</vt:lpstr>
      <vt:lpstr>Types of Fats Contd.</vt:lpstr>
      <vt:lpstr>Types of Fats Contd.</vt:lpstr>
      <vt:lpstr>What Are Sources of Fat?</vt:lpstr>
      <vt:lpstr>Roles of Fats</vt:lpstr>
      <vt:lpstr>Cholesterol</vt:lpstr>
      <vt:lpstr>What Is Coronary Artery Disease? </vt:lpstr>
      <vt:lpstr>Coronary Disease </vt:lpstr>
      <vt:lpstr>Coronary Disease cont.</vt:lpstr>
      <vt:lpstr>The Coronary Arteries</vt:lpstr>
      <vt:lpstr>Atherosclerosis </vt:lpstr>
      <vt:lpstr>Atherosclerosis </vt:lpstr>
      <vt:lpstr>How Can You Reduce Fat in Your Diet?</vt:lpstr>
    </vt:vector>
  </TitlesOfParts>
  <Company>Everett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Truth About Fats</dc:title>
  <dc:creator>07078</dc:creator>
  <cp:lastModifiedBy>Elmer, Laurie</cp:lastModifiedBy>
  <cp:revision>45</cp:revision>
  <dcterms:created xsi:type="dcterms:W3CDTF">2007-10-09T19:56:46Z</dcterms:created>
  <dcterms:modified xsi:type="dcterms:W3CDTF">2013-03-14T21:39:06Z</dcterms:modified>
</cp:coreProperties>
</file>